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336" r:id="rId3"/>
    <p:sldId id="321" r:id="rId4"/>
    <p:sldId id="395" r:id="rId5"/>
    <p:sldId id="396" r:id="rId6"/>
    <p:sldId id="397" r:id="rId7"/>
    <p:sldId id="382" r:id="rId8"/>
    <p:sldId id="409" r:id="rId9"/>
    <p:sldId id="403" r:id="rId10"/>
    <p:sldId id="401" r:id="rId11"/>
    <p:sldId id="348" r:id="rId12"/>
    <p:sldId id="376" r:id="rId13"/>
    <p:sldId id="398" r:id="rId14"/>
    <p:sldId id="399" r:id="rId15"/>
    <p:sldId id="410" r:id="rId16"/>
    <p:sldId id="402" r:id="rId17"/>
    <p:sldId id="404" r:id="rId18"/>
    <p:sldId id="405" r:id="rId19"/>
    <p:sldId id="406" r:id="rId20"/>
    <p:sldId id="407" r:id="rId21"/>
    <p:sldId id="408" r:id="rId22"/>
    <p:sldId id="400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99CCFF"/>
    <a:srgbClr val="66FF33"/>
    <a:srgbClr val="00CC00"/>
    <a:srgbClr val="00800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13" autoAdjust="0"/>
    <p:restoredTop sz="99856" autoAdjust="0"/>
  </p:normalViewPr>
  <p:slideViewPr>
    <p:cSldViewPr snapToGrid="0">
      <p:cViewPr>
        <p:scale>
          <a:sx n="66" d="100"/>
          <a:sy n="66" d="100"/>
        </p:scale>
        <p:origin x="66" y="22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monpj\Dropbox\Talks\GHC\GHC%20stats%20Aug%201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monpj\Dropbox\Talks\GHC\GHC%20stats%20Aug%2018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466609961243544E-2"/>
          <c:y val="3.8454877436621127E-2"/>
          <c:w val="0.88472802811954065"/>
          <c:h val="0.823615262253744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Sheet3!$A$2:$A$8</c:f>
              <c:strCache>
                <c:ptCount val="7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Jun</c:v>
                </c:pt>
                <c:pt idx="5">
                  <c:v>Jul</c:v>
                </c:pt>
                <c:pt idx="6">
                  <c:v>Aug</c:v>
                </c:pt>
              </c:strCache>
            </c:strRef>
          </c:cat>
          <c:val>
            <c:numRef>
              <c:f>Sheet3!$B$2:$B$8</c:f>
              <c:numCache>
                <c:formatCode>General</c:formatCode>
                <c:ptCount val="7"/>
                <c:pt idx="0">
                  <c:v>209</c:v>
                </c:pt>
                <c:pt idx="1">
                  <c:v>206</c:v>
                </c:pt>
                <c:pt idx="2">
                  <c:v>234</c:v>
                </c:pt>
                <c:pt idx="3">
                  <c:v>211</c:v>
                </c:pt>
                <c:pt idx="4">
                  <c:v>236</c:v>
                </c:pt>
                <c:pt idx="5">
                  <c:v>263</c:v>
                </c:pt>
                <c:pt idx="6">
                  <c:v>225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E9-4852-8487-B4017CDB5C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6015552"/>
        <c:axId val="856012272"/>
      </c:barChart>
      <c:catAx>
        <c:axId val="856015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6012272"/>
        <c:crosses val="autoZero"/>
        <c:auto val="1"/>
        <c:lblAlgn val="ctr"/>
        <c:lblOffset val="100"/>
        <c:noMultiLvlLbl val="0"/>
      </c:catAx>
      <c:valAx>
        <c:axId val="856012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60155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    1 Jan 2019 - today         '!$A$2:$A$8</c:f>
              <c:numCache>
                <c:formatCode>General</c:formatCode>
                <c:ptCount val="7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</c:numCache>
            </c:numRef>
          </c:cat>
          <c:val>
            <c:numRef>
              <c:f>'    1 Jan 2019 - today         '!$B$2:$B$8</c:f>
              <c:numCache>
                <c:formatCode>General</c:formatCode>
                <c:ptCount val="7"/>
                <c:pt idx="0">
                  <c:v>1105</c:v>
                </c:pt>
                <c:pt idx="1">
                  <c:v>1261</c:v>
                </c:pt>
                <c:pt idx="2">
                  <c:v>1370</c:v>
                </c:pt>
                <c:pt idx="3">
                  <c:v>1514</c:v>
                </c:pt>
                <c:pt idx="4">
                  <c:v>1574</c:v>
                </c:pt>
                <c:pt idx="5">
                  <c:v>1555</c:v>
                </c:pt>
                <c:pt idx="6">
                  <c:v>1117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9F-4B77-B7FC-D4238889BF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66725096"/>
        <c:axId val="866721488"/>
      </c:barChart>
      <c:catAx>
        <c:axId val="866725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6721488"/>
        <c:crosses val="autoZero"/>
        <c:auto val="1"/>
        <c:lblAlgn val="ctr"/>
        <c:lblOffset val="100"/>
        <c:noMultiLvlLbl val="0"/>
      </c:catAx>
      <c:valAx>
        <c:axId val="866721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6725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8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B94A3B-F841-444A-84F0-0B5E6FFAEA53}" type="datetimeFigureOut">
              <a:rPr lang="en-US" smtClean="0"/>
              <a:pPr/>
              <a:t>8/22/2019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3D8F3C-3F3A-49BB-86F7-17301BD5672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988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D8F3C-3F3A-49BB-86F7-17301BD5672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2863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62707" y="1371600"/>
            <a:ext cx="109728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8/22/2019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3331698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8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defRPr>
                <a:latin typeface="Comic Sans MS" pitchFamily="66" charset="0"/>
              </a:defRPr>
            </a:lvl1pPr>
            <a:lvl2pPr>
              <a:buSzPct val="100000"/>
              <a:defRPr>
                <a:latin typeface="Comic Sans MS" pitchFamily="66" charset="0"/>
              </a:defRPr>
            </a:lvl2pPr>
            <a:lvl3pPr>
              <a:buSzPct val="100000"/>
              <a:defRPr>
                <a:latin typeface="Comic Sans MS" pitchFamily="66" charset="0"/>
              </a:defRPr>
            </a:lvl3pPr>
            <a:lvl4pPr>
              <a:buSzPct val="100000"/>
              <a:defRPr>
                <a:latin typeface="Comic Sans MS" pitchFamily="66" charset="0"/>
              </a:defRPr>
            </a:lvl4pPr>
            <a:lvl5pPr>
              <a:buSzPct val="100000"/>
              <a:defRPr>
                <a:latin typeface="Comic Sans MS" pitchFamily="66" charset="0"/>
              </a:defRPr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609600"/>
            <a:ext cx="94488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2507786"/>
            <a:ext cx="94488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66400" y="6416676"/>
            <a:ext cx="1016000" cy="365125"/>
          </a:xfrm>
        </p:spPr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535113"/>
            <a:ext cx="5389033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362201"/>
            <a:ext cx="5386917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362201"/>
            <a:ext cx="5389033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8/22/2019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8/22/2019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8/22/2019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1" y="1524001"/>
            <a:ext cx="4011084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609600"/>
            <a:ext cx="73152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38400" y="1831975"/>
            <a:ext cx="73152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marL="0" indent="0" algn="l" rtl="0" eaLnBrk="1" latinLnBrk="0" hangingPunct="1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8400" y="1166787"/>
            <a:ext cx="73152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8F289B4-9B5B-45EA-80A8-E5B08E8DCE21}" type="datetimeFigureOut">
              <a:rPr lang="en-US" smtClean="0"/>
              <a:pPr/>
              <a:t>8/22/2019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165600" y="6416676"/>
            <a:ext cx="38608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566400" y="6416676"/>
            <a:ext cx="1016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6030" y="859810"/>
            <a:ext cx="8229600" cy="2674961"/>
          </a:xfrm>
        </p:spPr>
        <p:txBody>
          <a:bodyPr>
            <a:normAutofit/>
          </a:bodyPr>
          <a:lstStyle/>
          <a:p>
            <a:r>
              <a:rPr lang="en-GB" sz="6600" cap="none" dirty="0">
                <a:latin typeface="Comic Sans MS" pitchFamily="66" charset="0"/>
              </a:rPr>
              <a:t>The state of GHC</a:t>
            </a:r>
            <a:endParaRPr lang="en-US" sz="6600" cap="none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19784" y="4000438"/>
            <a:ext cx="8270544" cy="2154702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GB" sz="3200" dirty="0">
                <a:latin typeface="Comic Sans MS" pitchFamily="66" charset="0"/>
              </a:rPr>
              <a:t>Simon Peyton Jones and team</a:t>
            </a:r>
          </a:p>
          <a:p>
            <a:pPr>
              <a:spcAft>
                <a:spcPts val="600"/>
              </a:spcAft>
            </a:pPr>
            <a:r>
              <a:rPr lang="en-GB" sz="3200" dirty="0">
                <a:latin typeface="Comic Sans MS" pitchFamily="66" charset="0"/>
              </a:rPr>
              <a:t>Microsoft Research</a:t>
            </a:r>
          </a:p>
          <a:p>
            <a:endParaRPr lang="en-GB" dirty="0">
              <a:latin typeface="Comic Sans MS" pitchFamily="66" charset="0"/>
            </a:endParaRPr>
          </a:p>
          <a:p>
            <a:r>
              <a:rPr lang="en-GB" sz="2400" dirty="0">
                <a:latin typeface="Comic Sans MS" pitchFamily="66" charset="0"/>
              </a:rPr>
              <a:t>August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D172F-B47D-42C6-81C8-50C0D3886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New issues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9FD7C50F-04AD-4CFF-BB57-8F7E2F69898A}"/>
              </a:ext>
            </a:extLst>
          </p:cNvPr>
          <p:cNvGraphicFramePr>
            <a:graphicFrameLocks/>
          </p:cNvGraphicFramePr>
          <p:nvPr/>
        </p:nvGraphicFramePr>
        <p:xfrm>
          <a:off x="1777999" y="792481"/>
          <a:ext cx="8341361" cy="5717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91CCFD6-C1C4-41D8-B6E4-C391F254F55C}"/>
              </a:ext>
            </a:extLst>
          </p:cNvPr>
          <p:cNvSpPr txBox="1"/>
          <p:nvPr/>
        </p:nvSpPr>
        <p:spPr>
          <a:xfrm>
            <a:off x="9879874" y="6035038"/>
            <a:ext cx="918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 far</a:t>
            </a:r>
          </a:p>
        </p:txBody>
      </p:sp>
    </p:spTree>
    <p:extLst>
      <p:ext uri="{BB962C8B-B14F-4D97-AF65-F5344CB8AC3E}">
        <p14:creationId xmlns:p14="http://schemas.microsoft.com/office/powerpoint/2010/main" val="1592328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What’s cooking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6516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What’s cooking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91029" y="1417638"/>
            <a:ext cx="10450285" cy="47091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ts val="18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defRPr kumimoji="0" sz="28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b="1" dirty="0">
                <a:solidFill>
                  <a:srgbClr val="FFC000"/>
                </a:solidFill>
              </a:rPr>
              <a:t>Linear types</a:t>
            </a:r>
            <a:r>
              <a:rPr lang="en-GB" sz="3200" b="1" dirty="0"/>
              <a:t> </a:t>
            </a:r>
            <a:r>
              <a:rPr lang="en-GB" sz="3200" dirty="0"/>
              <a:t>[Arnaud, Krzysztof].  </a:t>
            </a:r>
            <a:br>
              <a:rPr lang="en-GB" sz="3200" dirty="0"/>
            </a:br>
            <a:r>
              <a:rPr lang="en-GB" sz="3200" dirty="0"/>
              <a:t>See “Linear Haskell” POPL’18.</a:t>
            </a:r>
            <a:br>
              <a:rPr lang="en-GB" sz="3200" dirty="0"/>
            </a:br>
            <a:r>
              <a:rPr lang="en-GB" sz="3200" dirty="0"/>
              <a:t> Now mostly implemented in a fork.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602045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What’s cooking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91029" y="1417638"/>
            <a:ext cx="10450285" cy="47091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ts val="18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defRPr kumimoji="0" sz="28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b="1" dirty="0">
                <a:solidFill>
                  <a:srgbClr val="FFC000"/>
                </a:solidFill>
              </a:rPr>
              <a:t>Linear types</a:t>
            </a:r>
            <a:r>
              <a:rPr lang="en-GB" sz="2400" b="1" dirty="0"/>
              <a:t> </a:t>
            </a:r>
          </a:p>
          <a:p>
            <a:r>
              <a:rPr lang="en-GB" sz="3200" b="1" dirty="0">
                <a:solidFill>
                  <a:srgbClr val="FFC000"/>
                </a:solidFill>
              </a:rPr>
              <a:t>Standalone kind signatures </a:t>
            </a:r>
            <a:r>
              <a:rPr lang="en-GB" sz="3200" dirty="0"/>
              <a:t>[Vlad].  </a:t>
            </a:r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F47C44-7D63-407F-85C0-30DBC8D1CE28}"/>
              </a:ext>
            </a:extLst>
          </p:cNvPr>
          <p:cNvSpPr txBox="1"/>
          <p:nvPr/>
        </p:nvSpPr>
        <p:spPr>
          <a:xfrm>
            <a:off x="1801783" y="2752245"/>
            <a:ext cx="880816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T a f = </a:t>
            </a:r>
            <a:r>
              <a:rPr lang="en-GB" sz="24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MkT</a:t>
            </a:r>
            <a:r>
              <a:rPr lang="en-GB" sz="24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(f a)</a:t>
            </a:r>
          </a:p>
          <a:p>
            <a:r>
              <a:rPr lang="en-GB" sz="24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-- T :: </a:t>
            </a:r>
            <a:r>
              <a:rPr lang="en-GB" sz="24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k. k -&gt; (k -&gt; Type) -&gt; Type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196B9E-A0C4-450E-85E0-E23A469565E2}"/>
              </a:ext>
            </a:extLst>
          </p:cNvPr>
          <p:cNvSpPr txBox="1"/>
          <p:nvPr/>
        </p:nvSpPr>
        <p:spPr>
          <a:xfrm>
            <a:off x="1801783" y="4308893"/>
            <a:ext cx="880816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T a f = </a:t>
            </a:r>
            <a:r>
              <a:rPr lang="en-GB" sz="24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MkT</a:t>
            </a:r>
            <a:r>
              <a:rPr lang="en-GB" sz="24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(f a)</a:t>
            </a:r>
          </a:p>
          <a:p>
            <a:r>
              <a:rPr lang="en-GB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type T :: </a:t>
            </a:r>
            <a:r>
              <a:rPr lang="en-GB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k. k -&gt; (k -&gt; Type) -&gt; Type</a:t>
            </a:r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169A3C9E-D31B-4B57-AEFB-6485327E3E22}"/>
              </a:ext>
            </a:extLst>
          </p:cNvPr>
          <p:cNvSpPr/>
          <p:nvPr/>
        </p:nvSpPr>
        <p:spPr>
          <a:xfrm>
            <a:off x="2842790" y="5865541"/>
            <a:ext cx="5502925" cy="578882"/>
          </a:xfrm>
          <a:prstGeom prst="wedgeRoundRectCallout">
            <a:avLst>
              <a:gd name="adj1" fmla="val -39813"/>
              <a:gd name="adj2" fmla="val -189756"/>
              <a:gd name="adj3" fmla="val 16667"/>
            </a:avLst>
          </a:prstGeom>
          <a:solidFill>
            <a:srgbClr val="92D05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Comic Sans MS" pitchFamily="66" charset="0"/>
              </a:rPr>
              <a:t>Standalone kind signature</a:t>
            </a:r>
          </a:p>
        </p:txBody>
      </p:sp>
    </p:spTree>
    <p:extLst>
      <p:ext uri="{BB962C8B-B14F-4D97-AF65-F5344CB8AC3E}">
        <p14:creationId xmlns:p14="http://schemas.microsoft.com/office/powerpoint/2010/main" val="10601437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What’s cooking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91029" y="1417638"/>
            <a:ext cx="10450285" cy="4709160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548640" indent="-411480" algn="l" rtl="0" eaLnBrk="1" latinLnBrk="0" hangingPunct="1">
              <a:spcBef>
                <a:spcPts val="18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defRPr kumimoji="0" sz="28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b="1" dirty="0">
                <a:solidFill>
                  <a:srgbClr val="FFC000"/>
                </a:solidFill>
              </a:rPr>
              <a:t>Linear types</a:t>
            </a:r>
            <a:r>
              <a:rPr lang="en-GB" sz="2400" b="1" dirty="0"/>
              <a:t> </a:t>
            </a:r>
          </a:p>
          <a:p>
            <a:r>
              <a:rPr lang="en-GB" sz="2400" b="1" dirty="0">
                <a:solidFill>
                  <a:srgbClr val="FFC000"/>
                </a:solidFill>
              </a:rPr>
              <a:t>Standalone kind signatures</a:t>
            </a:r>
          </a:p>
          <a:p>
            <a:r>
              <a:rPr lang="en-GB" b="1" dirty="0">
                <a:solidFill>
                  <a:srgbClr val="FFC000"/>
                </a:solidFill>
              </a:rPr>
              <a:t>More </a:t>
            </a:r>
            <a:r>
              <a:rPr lang="en-GB" b="1" dirty="0" err="1">
                <a:solidFill>
                  <a:srgbClr val="FFC000"/>
                </a:solidFill>
              </a:rPr>
              <a:t>TypeInType</a:t>
            </a:r>
            <a:r>
              <a:rPr lang="en-GB" b="1" dirty="0">
                <a:solidFill>
                  <a:srgbClr val="FFC000"/>
                </a:solidFill>
              </a:rPr>
              <a:t> consolidation</a:t>
            </a:r>
            <a:r>
              <a:rPr lang="en-GB" dirty="0">
                <a:solidFill>
                  <a:srgbClr val="FFC000"/>
                </a:solidFill>
              </a:rPr>
              <a:t> </a:t>
            </a:r>
            <a:r>
              <a:rPr lang="en-GB" dirty="0"/>
              <a:t>[Richard].  Homogeneous equality, level numbers, type applications in patterns….  on the Long March to Dependent Haskell</a:t>
            </a:r>
          </a:p>
          <a:p>
            <a:r>
              <a:rPr lang="en-GB" b="1" dirty="0">
                <a:solidFill>
                  <a:srgbClr val="FFC000"/>
                </a:solidFill>
              </a:rPr>
              <a:t>Hole-fit plugins </a:t>
            </a:r>
            <a:r>
              <a:rPr lang="en-GB" dirty="0"/>
              <a:t>[Mathias]</a:t>
            </a:r>
          </a:p>
          <a:p>
            <a:r>
              <a:rPr lang="en-GB" b="1" dirty="0">
                <a:solidFill>
                  <a:srgbClr val="FFC000"/>
                </a:solidFill>
              </a:rPr>
              <a:t>Pattern match overlap/coverage checking </a:t>
            </a:r>
            <a:r>
              <a:rPr lang="en-GB" dirty="0"/>
              <a:t>[Sebastian]</a:t>
            </a:r>
          </a:p>
          <a:p>
            <a:r>
              <a:rPr lang="en-GB" b="1" dirty="0">
                <a:solidFill>
                  <a:srgbClr val="FFC000"/>
                </a:solidFill>
              </a:rPr>
              <a:t>More on compile time perf</a:t>
            </a:r>
          </a:p>
          <a:p>
            <a:r>
              <a:rPr lang="en-GB" b="1" dirty="0">
                <a:solidFill>
                  <a:srgbClr val="FFC000"/>
                </a:solidFill>
              </a:rPr>
              <a:t>Visualising GHC Core </a:t>
            </a:r>
            <a:r>
              <a:rPr lang="en-GB" dirty="0"/>
              <a:t>[</a:t>
            </a:r>
            <a:r>
              <a:rPr lang="en-GB" dirty="0" err="1"/>
              <a:t>Tillmann</a:t>
            </a:r>
            <a:r>
              <a:rPr lang="en-GB" dirty="0"/>
              <a:t> Vogt]</a:t>
            </a:r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805924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D37C0-0397-455F-B755-B16B8E444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More things cooking…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E3DA08-73FD-4FF2-9378-BD50D2D980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423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E3EED-5F38-41A8-A19D-A1D461811C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GHC proposals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92044A52-20C0-42D0-8397-B3012BB5CF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5663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70354-BAB9-4B03-A247-96F2AA7AC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GHC proposals stats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EB7A8E5-EC7A-4F82-A87E-709505F22A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2508138"/>
              </p:ext>
            </p:extLst>
          </p:nvPr>
        </p:nvGraphicFramePr>
        <p:xfrm>
          <a:off x="1734458" y="1787753"/>
          <a:ext cx="8933542" cy="3960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5656">
                  <a:extLst>
                    <a:ext uri="{9D8B030D-6E8A-4147-A177-3AD203B41FA5}">
                      <a16:colId xmlns:a16="http://schemas.microsoft.com/office/drawing/2014/main" val="1924221776"/>
                    </a:ext>
                  </a:extLst>
                </a:gridCol>
                <a:gridCol w="1313543">
                  <a:extLst>
                    <a:ext uri="{9D8B030D-6E8A-4147-A177-3AD203B41FA5}">
                      <a16:colId xmlns:a16="http://schemas.microsoft.com/office/drawing/2014/main" val="2321938422"/>
                    </a:ext>
                  </a:extLst>
                </a:gridCol>
                <a:gridCol w="2634343">
                  <a:extLst>
                    <a:ext uri="{9D8B030D-6E8A-4147-A177-3AD203B41FA5}">
                      <a16:colId xmlns:a16="http://schemas.microsoft.com/office/drawing/2014/main" val="29723915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sz="60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3200" b="0" i="0" u="none" strike="noStrike" dirty="0">
                          <a:effectLst/>
                          <a:latin typeface="+mj-lt"/>
                        </a:rPr>
                        <a:t>Now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3200" b="0" i="0" u="none" strike="noStrike" dirty="0">
                          <a:effectLst/>
                          <a:latin typeface="+mj-lt"/>
                        </a:rPr>
                        <a:t>Compared to HIW 2019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29379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3200" b="1" i="0" u="none" strike="noStrike" dirty="0">
                          <a:effectLst/>
                          <a:latin typeface="+mj-lt"/>
                        </a:rPr>
                        <a:t>   Total PRs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3200" b="0" i="0" u="none" strike="noStrike">
                          <a:effectLst/>
                          <a:latin typeface="+mj-lt"/>
                        </a:rPr>
                        <a:t>248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3200" b="0" i="0" u="none" strike="noStrike" dirty="0">
                          <a:effectLst/>
                          <a:latin typeface="+mj-lt"/>
                        </a:rPr>
                        <a:t>97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4091749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3200" b="1" i="0" u="none" strike="noStrike">
                          <a:effectLst/>
                          <a:latin typeface="+mj-lt"/>
                        </a:rPr>
                        <a:t>   Under discussion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3200" b="0" i="0" u="none" strike="noStrike" dirty="0">
                          <a:effectLst/>
                          <a:latin typeface="+mj-lt"/>
                        </a:rPr>
                        <a:t>20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3200" b="0" i="0" u="none" strike="noStrike">
                          <a:effectLst/>
                          <a:latin typeface="+mj-lt"/>
                        </a:rPr>
                        <a:t>-14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638732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3200" b="1" i="0" u="none" strike="noStrike">
                          <a:effectLst/>
                          <a:latin typeface="+mj-lt"/>
                        </a:rPr>
                        <a:t>   Under review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3200" b="0" i="0" u="none" strike="noStrike"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3200" b="0" i="0" u="none" strike="noStrike">
                          <a:effectLst/>
                          <a:latin typeface="+mj-lt"/>
                        </a:rPr>
                        <a:t>-3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362767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3200" b="1" i="0" u="none" strike="noStrike">
                          <a:effectLst/>
                          <a:latin typeface="+mj-lt"/>
                        </a:rPr>
                        <a:t>   Accepted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3200" b="0" i="0" u="none" strike="noStrike">
                          <a:effectLst/>
                          <a:latin typeface="+mj-lt"/>
                        </a:rPr>
                        <a:t>56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3200" b="0" i="0" u="none" strike="noStrike">
                          <a:effectLst/>
                          <a:latin typeface="+mj-lt"/>
                        </a:rPr>
                        <a:t>23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263747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3200" b="1" i="0" u="none" strike="noStrike">
                          <a:effectLst/>
                          <a:latin typeface="+mj-lt"/>
                        </a:rPr>
                        <a:t>   Rejected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3200" b="0" i="0" u="none" strike="noStrike">
                          <a:effectLst/>
                          <a:latin typeface="+mj-lt"/>
                        </a:rPr>
                        <a:t>10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3200" b="0" i="0" u="none" strike="noStrike">
                        <a:effectLst/>
                        <a:latin typeface="+mj-lt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821616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3200" b="1" i="0" u="none" strike="noStrike">
                          <a:effectLst/>
                          <a:latin typeface="+mj-lt"/>
                        </a:rPr>
                        <a:t>   Implemented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3200" b="0" i="0" u="none" strike="noStrike">
                          <a:effectLst/>
                          <a:latin typeface="+mj-lt"/>
                        </a:rPr>
                        <a:t>24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3200" b="0" i="0" u="none" strike="noStrike" dirty="0">
                        <a:effectLst/>
                        <a:latin typeface="+mj-lt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757860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45400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23E2D-67BE-49A4-AA1F-0FA225E97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Accepted proposals in the last year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AD929-E5E6-41FE-BBAE-6D1509A1C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GB" sz="1800" b="1" dirty="0"/>
              <a:t>Define Kinds Without Promotion</a:t>
            </a:r>
          </a:p>
          <a:p>
            <a:pPr>
              <a:spcBef>
                <a:spcPts val="600"/>
              </a:spcBef>
            </a:pPr>
            <a:r>
              <a:rPr lang="en-GB" sz="1800" b="1" dirty="0"/>
              <a:t>Make unboxed tuple patterns lazy / warn on </a:t>
            </a:r>
            <a:r>
              <a:rPr lang="en-GB" sz="1800" b="1" dirty="0" err="1"/>
              <a:t>unbanged</a:t>
            </a:r>
            <a:r>
              <a:rPr lang="en-GB" sz="1800" b="1" dirty="0"/>
              <a:t> strict patterns</a:t>
            </a:r>
          </a:p>
          <a:p>
            <a:pPr>
              <a:spcBef>
                <a:spcPts val="600"/>
              </a:spcBef>
            </a:pPr>
            <a:r>
              <a:rPr lang="en-GB" sz="1800" b="1" dirty="0"/>
              <a:t>Remove an undocumented `</a:t>
            </a:r>
            <a:r>
              <a:rPr lang="en-GB" sz="1800" b="1" dirty="0" err="1"/>
              <a:t>StableName</a:t>
            </a:r>
            <a:r>
              <a:rPr lang="en-GB" sz="1800" b="1" dirty="0"/>
              <a:t>` guarantee</a:t>
            </a:r>
          </a:p>
          <a:p>
            <a:pPr>
              <a:spcBef>
                <a:spcPts val="600"/>
              </a:spcBef>
            </a:pPr>
            <a:r>
              <a:rPr lang="en-GB" sz="1800" b="1" dirty="0"/>
              <a:t>A syntax for visible dependent quantification</a:t>
            </a:r>
          </a:p>
          <a:p>
            <a:pPr>
              <a:spcBef>
                <a:spcPts val="600"/>
              </a:spcBef>
            </a:pPr>
            <a:r>
              <a:rPr lang="en-GB" sz="1800" b="1" dirty="0"/>
              <a:t>Top-level kind signatures</a:t>
            </a:r>
          </a:p>
          <a:p>
            <a:pPr>
              <a:spcBef>
                <a:spcPts val="600"/>
              </a:spcBef>
            </a:pPr>
            <a:r>
              <a:rPr lang="en-GB" sz="1800" b="1" dirty="0"/>
              <a:t>Lower precedence for {-# UNPACK #-}</a:t>
            </a:r>
          </a:p>
          <a:p>
            <a:pPr>
              <a:spcBef>
                <a:spcPts val="600"/>
              </a:spcBef>
            </a:pPr>
            <a:r>
              <a:rPr lang="en-GB" sz="1800" b="1" dirty="0"/>
              <a:t>Make </a:t>
            </a:r>
            <a:r>
              <a:rPr lang="en-GB" sz="1800" b="1" dirty="0" err="1"/>
              <a:t>rebindable</a:t>
            </a:r>
            <a:r>
              <a:rPr lang="en-GB" sz="1800" b="1" dirty="0"/>
              <a:t> `fail` work with overloaded strings</a:t>
            </a:r>
          </a:p>
          <a:p>
            <a:pPr>
              <a:spcBef>
                <a:spcPts val="600"/>
              </a:spcBef>
            </a:pPr>
            <a:r>
              <a:rPr lang="en-GB" sz="1800" b="1" dirty="0"/>
              <a:t>The dot type operator</a:t>
            </a:r>
          </a:p>
          <a:p>
            <a:pPr>
              <a:spcBef>
                <a:spcPts val="600"/>
              </a:spcBef>
            </a:pPr>
            <a:r>
              <a:rPr lang="en-GB" sz="1800" b="1" dirty="0"/>
              <a:t>Unrestricted Overloaded Labels</a:t>
            </a:r>
          </a:p>
          <a:p>
            <a:pPr>
              <a:spcBef>
                <a:spcPts val="600"/>
              </a:spcBef>
            </a:pPr>
            <a:r>
              <a:rPr lang="en-GB" sz="1800" b="1" dirty="0"/>
              <a:t>List instances for a type in </a:t>
            </a:r>
            <a:r>
              <a:rPr lang="en-GB" sz="1800" b="1" dirty="0" err="1"/>
              <a:t>GHCi</a:t>
            </a:r>
            <a:endParaRPr lang="en-GB" sz="1800" b="1" dirty="0"/>
          </a:p>
          <a:p>
            <a:pPr>
              <a:spcBef>
                <a:spcPts val="600"/>
              </a:spcBef>
            </a:pPr>
            <a:r>
              <a:rPr lang="en-GB" sz="1800" b="1" dirty="0"/>
              <a:t>Add `</a:t>
            </a:r>
            <a:r>
              <a:rPr lang="en-GB" sz="1800" b="1" dirty="0" err="1"/>
              <a:t>setField</a:t>
            </a:r>
            <a:r>
              <a:rPr lang="en-GB" sz="1800" b="1" dirty="0"/>
              <a:t>` to `</a:t>
            </a:r>
            <a:r>
              <a:rPr lang="en-GB" sz="1800" b="1" dirty="0" err="1"/>
              <a:t>HasField</a:t>
            </a:r>
            <a:r>
              <a:rPr lang="en-GB" sz="1800" b="1" dirty="0"/>
              <a:t>`</a:t>
            </a:r>
          </a:p>
          <a:p>
            <a:pPr>
              <a:spcBef>
                <a:spcPts val="600"/>
              </a:spcBef>
            </a:pPr>
            <a:r>
              <a:rPr lang="en-GB" sz="1800" b="1" dirty="0"/>
              <a:t>Make `</a:t>
            </a:r>
            <a:r>
              <a:rPr lang="en-GB" sz="1800" b="1" dirty="0" err="1"/>
              <a:t>forall</a:t>
            </a:r>
            <a:r>
              <a:rPr lang="en-GB" sz="1800" b="1" dirty="0"/>
              <a:t>` a keyword</a:t>
            </a:r>
          </a:p>
          <a:p>
            <a:pPr>
              <a:spcBef>
                <a:spcPts val="600"/>
              </a:spcBef>
            </a:pPr>
            <a:endParaRPr lang="en-GB" sz="1800" b="1" dirty="0"/>
          </a:p>
          <a:p>
            <a:pPr>
              <a:spcBef>
                <a:spcPts val="600"/>
              </a:spcBef>
            </a:pPr>
            <a:endParaRPr lang="en-GB" sz="1800" b="1" dirty="0"/>
          </a:p>
          <a:p>
            <a:pPr>
              <a:spcBef>
                <a:spcPts val="600"/>
              </a:spcBef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3768485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23E2D-67BE-49A4-AA1F-0FA225E97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Accepted proposals in the last year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AD929-E5E6-41FE-BBAE-6D1509A1C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GB" sz="1800" b="1" dirty="0"/>
              <a:t>MINIMAL should warn about extra definitions</a:t>
            </a:r>
          </a:p>
          <a:p>
            <a:pPr>
              <a:spcBef>
                <a:spcPts val="600"/>
              </a:spcBef>
            </a:pPr>
            <a:r>
              <a:rPr lang="en-GB" sz="1800" b="1" dirty="0"/>
              <a:t>Pointer Rep</a:t>
            </a:r>
          </a:p>
          <a:p>
            <a:pPr>
              <a:spcBef>
                <a:spcPts val="600"/>
              </a:spcBef>
            </a:pPr>
            <a:r>
              <a:rPr lang="en-GB" sz="1800" b="1" dirty="0"/>
              <a:t>Meaning-preserving parsing rules for SCC annotations</a:t>
            </a:r>
          </a:p>
          <a:p>
            <a:pPr>
              <a:spcBef>
                <a:spcPts val="600"/>
              </a:spcBef>
            </a:pPr>
            <a:r>
              <a:rPr lang="en-GB" sz="1800" b="1" dirty="0"/>
              <a:t>Levity-polymorphic `Lift`</a:t>
            </a:r>
          </a:p>
          <a:p>
            <a:pPr>
              <a:spcBef>
                <a:spcPts val="600"/>
              </a:spcBef>
            </a:pPr>
            <a:r>
              <a:rPr lang="en-GB" sz="1800" b="1" dirty="0"/>
              <a:t>Clean up printing of </a:t>
            </a:r>
            <a:r>
              <a:rPr lang="en-GB" sz="1800" b="1" dirty="0" err="1"/>
              <a:t>foralls</a:t>
            </a:r>
            <a:endParaRPr lang="en-GB" sz="1800" b="1" dirty="0"/>
          </a:p>
          <a:p>
            <a:pPr>
              <a:spcBef>
                <a:spcPts val="600"/>
              </a:spcBef>
            </a:pPr>
            <a:r>
              <a:rPr lang="en-GB" sz="1800" b="1" dirty="0"/>
              <a:t>Allow ``qualified`` to follow module name</a:t>
            </a:r>
          </a:p>
          <a:p>
            <a:pPr>
              <a:spcBef>
                <a:spcPts val="600"/>
              </a:spcBef>
            </a:pPr>
            <a:r>
              <a:rPr lang="en-GB" sz="1800" b="1" dirty="0"/>
              <a:t>Binding type variables in lambda-expressions</a:t>
            </a:r>
          </a:p>
          <a:p>
            <a:pPr>
              <a:spcBef>
                <a:spcPts val="600"/>
              </a:spcBef>
            </a:pPr>
            <a:r>
              <a:rPr lang="en-GB" sz="1800" b="1" dirty="0"/>
              <a:t>Function Result Type Signatures</a:t>
            </a:r>
          </a:p>
          <a:p>
            <a:pPr>
              <a:spcBef>
                <a:spcPts val="600"/>
              </a:spcBef>
            </a:pPr>
            <a:r>
              <a:rPr lang="en-GB" sz="1800" b="1" dirty="0"/>
              <a:t>Compile with threaded RTS by default</a:t>
            </a:r>
          </a:p>
          <a:p>
            <a:pPr>
              <a:spcBef>
                <a:spcPts val="600"/>
              </a:spcBef>
            </a:pPr>
            <a:r>
              <a:rPr lang="en-GB" sz="1800" b="1" dirty="0"/>
              <a:t>Type Annotated </a:t>
            </a:r>
            <a:r>
              <a:rPr lang="en-GB" sz="1800" b="1" dirty="0" err="1"/>
              <a:t>Quoters</a:t>
            </a:r>
            <a:endParaRPr lang="en-GB" sz="1800" b="1" dirty="0"/>
          </a:p>
          <a:p>
            <a:pPr>
              <a:spcBef>
                <a:spcPts val="600"/>
              </a:spcBef>
            </a:pPr>
            <a:r>
              <a:rPr lang="en-GB" sz="1800" b="1" dirty="0"/>
              <a:t>Ambiguous Type per-signature pragma</a:t>
            </a:r>
          </a:p>
          <a:p>
            <a:pPr>
              <a:spcBef>
                <a:spcPts val="600"/>
              </a:spcBef>
            </a:pPr>
            <a:endParaRPr lang="en-GB" sz="1800" b="1" dirty="0"/>
          </a:p>
          <a:p>
            <a:pPr>
              <a:spcBef>
                <a:spcPts val="600"/>
              </a:spcBef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021671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GHC releases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46724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390BC-3696-4278-A8AD-A7B71DEC3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Members of the steering committee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541831C-C826-408A-856F-CBB2443B55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7527478"/>
              </p:ext>
            </p:extLst>
          </p:nvPr>
        </p:nvGraphicFramePr>
        <p:xfrm>
          <a:off x="609600" y="1600200"/>
          <a:ext cx="6604000" cy="5029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val="1356914780"/>
                    </a:ext>
                  </a:extLst>
                </a:gridCol>
                <a:gridCol w="1589314">
                  <a:extLst>
                    <a:ext uri="{9D8B030D-6E8A-4147-A177-3AD203B41FA5}">
                      <a16:colId xmlns:a16="http://schemas.microsoft.com/office/drawing/2014/main" val="672227569"/>
                    </a:ext>
                  </a:extLst>
                </a:gridCol>
                <a:gridCol w="1712686">
                  <a:extLst>
                    <a:ext uri="{9D8B030D-6E8A-4147-A177-3AD203B41FA5}">
                      <a16:colId xmlns:a16="http://schemas.microsoft.com/office/drawing/2014/main" val="1410255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Who</a:t>
                      </a:r>
                      <a:endParaRPr lang="en-GB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When</a:t>
                      </a:r>
                      <a:endParaRPr lang="en-GB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What</a:t>
                      </a:r>
                      <a:endParaRPr lang="en-GB" sz="2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658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Christopher Allen</a:t>
                      </a:r>
                      <a:endParaRPr lang="en-GB" sz="2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2017/02</a:t>
                      </a:r>
                      <a:endParaRPr lang="en-GB" sz="240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 </a:t>
                      </a:r>
                      <a:endParaRPr lang="en-GB" sz="240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7664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/>
                        <a:t>Vitaly Bragilevsky</a:t>
                      </a:r>
                      <a:endParaRPr lang="en-GB" sz="240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2018/09</a:t>
                      </a:r>
                      <a:endParaRPr lang="en-GB" sz="240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 </a:t>
                      </a:r>
                      <a:endParaRPr lang="en-GB" sz="240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908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/>
                        <a:t>Joachim Breitner</a:t>
                      </a:r>
                      <a:endParaRPr lang="en-GB" sz="240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2017/02</a:t>
                      </a:r>
                      <a:endParaRPr lang="en-GB" sz="240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secretary</a:t>
                      </a:r>
                      <a:endParaRPr lang="en-GB" sz="240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86551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/>
                        <a:t>Iavor Diatchki</a:t>
                      </a:r>
                      <a:endParaRPr lang="en-GB" sz="240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2017/02</a:t>
                      </a:r>
                      <a:endParaRPr lang="en-GB" sz="240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 </a:t>
                      </a:r>
                      <a:endParaRPr lang="en-GB" sz="240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4169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/>
                        <a:t>Richard Eisenberg</a:t>
                      </a:r>
                      <a:endParaRPr lang="en-GB" sz="240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2017/02</a:t>
                      </a:r>
                      <a:endParaRPr lang="en-GB" sz="240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 </a:t>
                      </a:r>
                      <a:endParaRPr lang="en-GB" sz="240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1480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/>
                        <a:t>Sandy Maguire</a:t>
                      </a:r>
                      <a:endParaRPr lang="en-GB" sz="240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2019/07</a:t>
                      </a:r>
                      <a:endParaRPr lang="en-GB" sz="240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 </a:t>
                      </a:r>
                      <a:endParaRPr lang="en-GB" sz="240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6263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/>
                        <a:t>Simon Marlow</a:t>
                      </a:r>
                      <a:endParaRPr lang="en-GB" sz="240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2017/02</a:t>
                      </a:r>
                      <a:endParaRPr lang="en-GB" sz="240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co-chair</a:t>
                      </a:r>
                      <a:endParaRPr lang="en-GB" sz="240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1890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/>
                        <a:t>Simon Peyton-Jones</a:t>
                      </a:r>
                      <a:endParaRPr lang="en-GB" sz="240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2017/02</a:t>
                      </a:r>
                      <a:endParaRPr lang="en-GB" sz="240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co-chair</a:t>
                      </a:r>
                      <a:endParaRPr lang="en-GB" sz="240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49472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/>
                        <a:t>Eric Seidel</a:t>
                      </a:r>
                      <a:endParaRPr lang="en-GB" sz="240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2018/09</a:t>
                      </a:r>
                      <a:endParaRPr lang="en-GB" sz="240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 </a:t>
                      </a:r>
                      <a:endParaRPr lang="en-GB" sz="240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2153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/>
                        <a:t>Arnaud Spiwack</a:t>
                      </a:r>
                      <a:endParaRPr lang="en-GB" sz="240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2019/07</a:t>
                      </a:r>
                      <a:endParaRPr lang="en-GB" sz="2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 </a:t>
                      </a:r>
                      <a:endParaRPr lang="en-GB" sz="2400" dirty="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430216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1FAAAB6-4C19-42CD-B9AD-4DACF9F071CC}"/>
              </a:ext>
            </a:extLst>
          </p:cNvPr>
          <p:cNvSpPr txBox="1"/>
          <p:nvPr/>
        </p:nvSpPr>
        <p:spPr>
          <a:xfrm>
            <a:off x="7707085" y="1879600"/>
            <a:ext cx="408577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Thanks to former members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/>
              <a:t>Ryan Newton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/>
              <a:t>Roman </a:t>
            </a:r>
            <a:r>
              <a:rPr lang="en-GB" sz="2000" b="1" dirty="0" err="1"/>
              <a:t>Leshchinskiy</a:t>
            </a:r>
            <a:endParaRPr lang="en-GB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/>
              <a:t>Ben Gamari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/>
              <a:t>Manuel M T Chakravarty</a:t>
            </a:r>
          </a:p>
          <a:p>
            <a:endParaRPr lang="en-GB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3915033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62E7F-A69D-473E-BE3D-EF0F4CC21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Failures and open questions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EC4EB-B677-4F4A-8FFD-AEE76652D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ExtraCommas</a:t>
            </a:r>
            <a:r>
              <a:rPr lang="en-GB" dirty="0"/>
              <a:t>: 166 votes, unclear outcome, people unhappy </a:t>
            </a:r>
          </a:p>
          <a:p>
            <a:r>
              <a:rPr lang="en-GB" dirty="0"/>
              <a:t>Committee deliberation on GitHub or on lists?</a:t>
            </a:r>
          </a:p>
          <a:p>
            <a:r>
              <a:rPr lang="en-GB" dirty="0"/>
              <a:t>Predictable membership expiration and rotation, better representation of various groups?</a:t>
            </a:r>
          </a:p>
          <a:p>
            <a:r>
              <a:rPr lang="en-GB" dirty="0"/>
              <a:t>How happy are </a:t>
            </a:r>
            <a:r>
              <a:rPr lang="en-GB" i="1" dirty="0"/>
              <a:t>you</a:t>
            </a:r>
            <a:r>
              <a:rPr lang="en-GB" dirty="0"/>
              <a:t> with the process?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91581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E3EED-5F38-41A8-A19D-A1D461811C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805543"/>
            <a:ext cx="10972800" cy="1828800"/>
          </a:xfrm>
        </p:spPr>
        <p:txBody>
          <a:bodyPr>
            <a:normAutofit/>
          </a:bodyPr>
          <a:lstStyle/>
          <a:p>
            <a:r>
              <a:rPr lang="en-GB" dirty="0"/>
              <a:t>GHC </a:t>
            </a:r>
            <a:r>
              <a:rPr lang="en-GB" dirty="0" err="1"/>
              <a:t>Devops</a:t>
            </a:r>
            <a:endParaRPr lang="en-GB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92044A52-20C0-42D0-8397-B3012BB5CF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Continuous integration</a:t>
            </a:r>
            <a:br>
              <a:rPr lang="en-GB" sz="4000" dirty="0"/>
            </a:br>
            <a:r>
              <a:rPr lang="en-GB" sz="4000" dirty="0"/>
              <a:t>Gitlab, Hadrian, etc</a:t>
            </a:r>
          </a:p>
        </p:txBody>
      </p:sp>
    </p:spTree>
    <p:extLst>
      <p:ext uri="{BB962C8B-B14F-4D97-AF65-F5344CB8AC3E}">
        <p14:creationId xmlns:p14="http://schemas.microsoft.com/office/powerpoint/2010/main" val="2493223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GHC releases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349829"/>
            <a:ext cx="10914743" cy="5159828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FFC000"/>
                </a:solidFill>
              </a:rPr>
              <a:t>Jan 17: GHC 8.0 (the monster).  </a:t>
            </a:r>
            <a:r>
              <a:rPr lang="en-GB" dirty="0" err="1"/>
              <a:t>TypeInType</a:t>
            </a:r>
            <a:r>
              <a:rPr lang="en-GB" dirty="0"/>
              <a:t>, injective type families, applicative do-notation, Strict Haskell, call-stacks, pattern-match exhaustiveness checks, recursive </a:t>
            </a:r>
            <a:r>
              <a:rPr lang="en-GB" dirty="0" err="1"/>
              <a:t>superclasses</a:t>
            </a:r>
            <a:r>
              <a:rPr lang="en-GB" dirty="0"/>
              <a:t>, user-defined type errors, pattern synonyms, visible type application, etc</a:t>
            </a:r>
          </a:p>
          <a:p>
            <a:r>
              <a:rPr lang="en-GB" b="1" dirty="0">
                <a:solidFill>
                  <a:srgbClr val="FFC000"/>
                </a:solidFill>
              </a:rPr>
              <a:t>July 17: GHC 8.2</a:t>
            </a:r>
            <a:r>
              <a:rPr lang="en-GB" dirty="0"/>
              <a:t>: consolidation + perf + type-indexed Typeable, deriving strategies, join points, compact regions</a:t>
            </a:r>
          </a:p>
          <a:p>
            <a:r>
              <a:rPr lang="en-GB" b="1" dirty="0">
                <a:solidFill>
                  <a:srgbClr val="FFC000"/>
                </a:solidFill>
              </a:rPr>
              <a:t>March 18: GHC 8.4</a:t>
            </a:r>
            <a:r>
              <a:rPr lang="en-GB" dirty="0"/>
              <a:t>: more consolidation + perf</a:t>
            </a:r>
          </a:p>
          <a:p>
            <a:r>
              <a:rPr lang="en-GB" b="1" dirty="0">
                <a:solidFill>
                  <a:srgbClr val="FFC000"/>
                </a:solidFill>
              </a:rPr>
              <a:t>Sept 18: GHC 8.6</a:t>
            </a:r>
            <a:r>
              <a:rPr lang="en-GB" dirty="0"/>
              <a:t>: more consolidation + perf + </a:t>
            </a:r>
            <a:br>
              <a:rPr lang="en-GB" dirty="0"/>
            </a:br>
            <a:r>
              <a:rPr lang="en-GB" dirty="0"/>
              <a:t>quantified constraints, deriving via, valid hole fits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2473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GHC releases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349829"/>
            <a:ext cx="10914743" cy="5159828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FFC000"/>
                </a:solidFill>
              </a:rPr>
              <a:t>Aug 19: GHC 8.8</a:t>
            </a:r>
            <a:r>
              <a:rPr lang="en-GB" dirty="0"/>
              <a:t>: more consolidation</a:t>
            </a:r>
          </a:p>
          <a:p>
            <a:pPr lvl="1"/>
            <a:r>
              <a:rPr lang="en-GB" dirty="0"/>
              <a:t>visible kind applications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4611CB-F8A4-4F88-8686-D192FC6F310D}"/>
              </a:ext>
            </a:extLst>
          </p:cNvPr>
          <p:cNvSpPr txBox="1"/>
          <p:nvPr/>
        </p:nvSpPr>
        <p:spPr>
          <a:xfrm>
            <a:off x="2505726" y="2506410"/>
            <a:ext cx="8808160" cy="230832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 </a:t>
            </a:r>
            <a:r>
              <a:rPr lang="en-GB" sz="24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xs</a:t>
            </a:r>
            <a:r>
              <a:rPr lang="en-GB" sz="24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map @Int (+ 1) </a:t>
            </a:r>
            <a:r>
              <a:rPr lang="en-GB" sz="24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xs</a:t>
            </a:r>
            <a:endParaRPr lang="en-GB" sz="24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GB" sz="24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4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T a f = </a:t>
            </a:r>
            <a:r>
              <a:rPr lang="en-GB" sz="24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MkT</a:t>
            </a:r>
            <a:r>
              <a:rPr lang="en-GB" sz="24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(f a)</a:t>
            </a:r>
          </a:p>
          <a:p>
            <a:r>
              <a:rPr lang="en-GB" sz="24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-- T :: </a:t>
            </a:r>
            <a:r>
              <a:rPr lang="en-GB" sz="24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k. k -&gt; (k -&gt; Type) -&gt; Type</a:t>
            </a:r>
          </a:p>
          <a:p>
            <a:endParaRPr lang="en-GB" sz="24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  <a:sym typeface="Symbol" panose="05050102010706020507" pitchFamily="18" charset="2"/>
            </a:endParaRPr>
          </a:p>
          <a:p>
            <a:r>
              <a:rPr lang="en-GB" sz="24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g :: T @Type Int Maybe  -- A type signature</a:t>
            </a: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E6842907-0BB7-4FA5-A3DD-CEF816A67EBA}"/>
              </a:ext>
            </a:extLst>
          </p:cNvPr>
          <p:cNvSpPr/>
          <p:nvPr/>
        </p:nvSpPr>
        <p:spPr>
          <a:xfrm>
            <a:off x="8904515" y="510933"/>
            <a:ext cx="2619828" cy="1532334"/>
          </a:xfrm>
          <a:prstGeom prst="wedgeRoundRectCallout">
            <a:avLst>
              <a:gd name="adj1" fmla="val -187587"/>
              <a:gd name="adj2" fmla="val 85076"/>
              <a:gd name="adj3" fmla="val 16667"/>
            </a:avLst>
          </a:prstGeom>
          <a:solidFill>
            <a:srgbClr val="92D05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Comic Sans MS" pitchFamily="66" charset="0"/>
              </a:rPr>
              <a:t>Visible type application (GHC 8.0)</a:t>
            </a:r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AE6D9CC0-1B85-4742-BB93-F8F9317D9DD3}"/>
              </a:ext>
            </a:extLst>
          </p:cNvPr>
          <p:cNvSpPr/>
          <p:nvPr/>
        </p:nvSpPr>
        <p:spPr>
          <a:xfrm>
            <a:off x="8904514" y="510933"/>
            <a:ext cx="2619828" cy="1532334"/>
          </a:xfrm>
          <a:prstGeom prst="wedgeRoundRectCallout">
            <a:avLst>
              <a:gd name="adj1" fmla="val -187587"/>
              <a:gd name="adj2" fmla="val 85076"/>
              <a:gd name="adj3" fmla="val 16667"/>
            </a:avLst>
          </a:prstGeom>
          <a:solidFill>
            <a:srgbClr val="92D05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Comic Sans MS" pitchFamily="66" charset="0"/>
              </a:rPr>
              <a:t>Visible type application (GHC 8.0)</a:t>
            </a:r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72D83633-BDBA-4958-B799-0B4E186235D5}"/>
              </a:ext>
            </a:extLst>
          </p:cNvPr>
          <p:cNvSpPr/>
          <p:nvPr/>
        </p:nvSpPr>
        <p:spPr>
          <a:xfrm>
            <a:off x="6587474" y="5209008"/>
            <a:ext cx="4058755" cy="1055608"/>
          </a:xfrm>
          <a:prstGeom prst="wedgeRoundRectCallout">
            <a:avLst>
              <a:gd name="adj1" fmla="val -107484"/>
              <a:gd name="adj2" fmla="val -95733"/>
              <a:gd name="adj3" fmla="val 16667"/>
            </a:avLst>
          </a:prstGeom>
          <a:solidFill>
            <a:srgbClr val="92D05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Comic Sans MS" pitchFamily="66" charset="0"/>
              </a:rPr>
              <a:t>Visible kind application (GHC 8.8)</a:t>
            </a:r>
          </a:p>
        </p:txBody>
      </p:sp>
    </p:spTree>
    <p:extLst>
      <p:ext uri="{BB962C8B-B14F-4D97-AF65-F5344CB8AC3E}">
        <p14:creationId xmlns:p14="http://schemas.microsoft.com/office/powerpoint/2010/main" val="3751203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GHC releases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349829"/>
            <a:ext cx="10914743" cy="5159828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FFC000"/>
                </a:solidFill>
              </a:rPr>
              <a:t>Aug 19: GHC 8.8</a:t>
            </a:r>
            <a:r>
              <a:rPr lang="en-GB" dirty="0"/>
              <a:t>: more consolidation</a:t>
            </a:r>
          </a:p>
          <a:p>
            <a:pPr lvl="1"/>
            <a:r>
              <a:rPr lang="en-GB" dirty="0"/>
              <a:t>visible kind applications</a:t>
            </a:r>
          </a:p>
          <a:p>
            <a:pPr lvl="1"/>
            <a:r>
              <a:rPr lang="en-GB" dirty="0"/>
              <a:t>type variables in pattern signatures can stand for arbitrary types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4611CB-F8A4-4F88-8686-D192FC6F310D}"/>
              </a:ext>
            </a:extLst>
          </p:cNvPr>
          <p:cNvSpPr txBox="1"/>
          <p:nvPr/>
        </p:nvSpPr>
        <p:spPr>
          <a:xfrm>
            <a:off x="2055784" y="2926780"/>
            <a:ext cx="7796849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 :: Maybe b -&gt; [b]</a:t>
            </a:r>
          </a:p>
          <a:p>
            <a:r>
              <a:rPr lang="en-GB" sz="24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f mx = case mx of</a:t>
            </a:r>
          </a:p>
          <a:p>
            <a:r>
              <a:rPr lang="en-GB" sz="24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         Just (x :: a) -&gt; [</a:t>
            </a:r>
            <a:r>
              <a:rPr lang="en-GB" sz="24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x,x</a:t>
            </a:r>
            <a:r>
              <a:rPr lang="en-GB" sz="24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] :: [a]</a:t>
            </a: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EB4B7C8C-D610-4A5B-8AC2-D5A36B5C1EB3}"/>
              </a:ext>
            </a:extLst>
          </p:cNvPr>
          <p:cNvSpPr/>
          <p:nvPr/>
        </p:nvSpPr>
        <p:spPr>
          <a:xfrm>
            <a:off x="2886332" y="5108447"/>
            <a:ext cx="4058755" cy="1055608"/>
          </a:xfrm>
          <a:prstGeom prst="wedgeRoundRectCallout">
            <a:avLst>
              <a:gd name="adj1" fmla="val 12671"/>
              <a:gd name="adj2" fmla="val -156919"/>
              <a:gd name="adj3" fmla="val 16667"/>
            </a:avLst>
          </a:prstGeom>
          <a:solidFill>
            <a:srgbClr val="92D05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Comic Sans MS" pitchFamily="66" charset="0"/>
              </a:rPr>
              <a:t>Pattern signature</a:t>
            </a:r>
            <a:br>
              <a:rPr lang="en-GB" sz="2800" dirty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2800" dirty="0">
                <a:solidFill>
                  <a:schemeClr val="bg1"/>
                </a:solidFill>
                <a:latin typeface="Comic Sans MS" pitchFamily="66" charset="0"/>
              </a:rPr>
              <a:t>Brings ‘a’ into scope</a:t>
            </a:r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B37A51E8-5EEA-4F31-9E7F-C7D47779943E}"/>
              </a:ext>
            </a:extLst>
          </p:cNvPr>
          <p:cNvSpPr/>
          <p:nvPr/>
        </p:nvSpPr>
        <p:spPr>
          <a:xfrm>
            <a:off x="7393018" y="5108447"/>
            <a:ext cx="4058755" cy="1055608"/>
          </a:xfrm>
          <a:prstGeom prst="wedgeRoundRectCallout">
            <a:avLst>
              <a:gd name="adj1" fmla="val -31314"/>
              <a:gd name="adj2" fmla="val -154856"/>
              <a:gd name="adj3" fmla="val 16667"/>
            </a:avLst>
          </a:prstGeom>
          <a:solidFill>
            <a:srgbClr val="92D05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Comic Sans MS" pitchFamily="66" charset="0"/>
              </a:rPr>
              <a:t>Ordinary signature</a:t>
            </a:r>
          </a:p>
          <a:p>
            <a:pPr algn="ctr"/>
            <a:r>
              <a:rPr lang="en-GB" sz="2800" dirty="0">
                <a:solidFill>
                  <a:schemeClr val="bg1"/>
                </a:solidFill>
                <a:latin typeface="Comic Sans MS" pitchFamily="66" charset="0"/>
              </a:rPr>
              <a:t>Uses ‘a’</a:t>
            </a:r>
          </a:p>
        </p:txBody>
      </p:sp>
      <p:sp>
        <p:nvSpPr>
          <p:cNvPr id="7" name="Star: 6 Points 6">
            <a:extLst>
              <a:ext uri="{FF2B5EF4-FFF2-40B4-BE49-F238E27FC236}">
                <a16:creationId xmlns:a16="http://schemas.microsoft.com/office/drawing/2014/main" id="{6B92DBD4-861B-43FF-BBC2-30F3B6304989}"/>
              </a:ext>
            </a:extLst>
          </p:cNvPr>
          <p:cNvSpPr/>
          <p:nvPr/>
        </p:nvSpPr>
        <p:spPr>
          <a:xfrm>
            <a:off x="9267372" y="2832584"/>
            <a:ext cx="2478646" cy="1650742"/>
          </a:xfrm>
          <a:prstGeom prst="star6">
            <a:avLst/>
          </a:prstGeom>
          <a:solidFill>
            <a:srgbClr val="CCECFF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  <a:latin typeface="Comic Sans MS" pitchFamily="66" charset="0"/>
              </a:rPr>
              <a:t>‘a’ stands for ‘b’</a:t>
            </a:r>
          </a:p>
        </p:txBody>
      </p:sp>
    </p:spTree>
    <p:extLst>
      <p:ext uri="{BB962C8B-B14F-4D97-AF65-F5344CB8AC3E}">
        <p14:creationId xmlns:p14="http://schemas.microsoft.com/office/powerpoint/2010/main" val="1148205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GHC releases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349829"/>
            <a:ext cx="10914743" cy="5159828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FFC000"/>
                </a:solidFill>
              </a:rPr>
              <a:t>Aug 19: GHC 8.8</a:t>
            </a:r>
            <a:r>
              <a:rPr lang="en-GB" dirty="0"/>
              <a:t>: more consolidation</a:t>
            </a:r>
          </a:p>
          <a:p>
            <a:pPr lvl="1"/>
            <a:r>
              <a:rPr lang="en-GB" dirty="0"/>
              <a:t>visible kind applications</a:t>
            </a:r>
          </a:p>
          <a:p>
            <a:pPr lvl="1"/>
            <a:r>
              <a:rPr lang="en-GB" dirty="0"/>
              <a:t>type variables in pattern signatures can stand for arbitrary types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4611CB-F8A4-4F88-8686-D192FC6F310D}"/>
              </a:ext>
            </a:extLst>
          </p:cNvPr>
          <p:cNvSpPr txBox="1"/>
          <p:nvPr/>
        </p:nvSpPr>
        <p:spPr>
          <a:xfrm>
            <a:off x="2055784" y="2926780"/>
            <a:ext cx="7796849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 :: Maybe </a:t>
            </a:r>
            <a:r>
              <a:rPr lang="en-GB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4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[</a:t>
            </a:r>
            <a:r>
              <a:rPr lang="en-GB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4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]</a:t>
            </a:r>
          </a:p>
          <a:p>
            <a:r>
              <a:rPr lang="en-GB" sz="24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f mx = case mx of</a:t>
            </a:r>
          </a:p>
          <a:p>
            <a:r>
              <a:rPr lang="en-GB" sz="24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         Just (x :: a) -&gt; [</a:t>
            </a:r>
            <a:r>
              <a:rPr lang="en-GB" sz="24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x,x</a:t>
            </a:r>
            <a:r>
              <a:rPr lang="en-GB" sz="24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] :: [a]</a:t>
            </a: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EB4B7C8C-D610-4A5B-8AC2-D5A36B5C1EB3}"/>
              </a:ext>
            </a:extLst>
          </p:cNvPr>
          <p:cNvSpPr/>
          <p:nvPr/>
        </p:nvSpPr>
        <p:spPr>
          <a:xfrm>
            <a:off x="2886332" y="5108447"/>
            <a:ext cx="4058755" cy="1055608"/>
          </a:xfrm>
          <a:prstGeom prst="wedgeRoundRectCallout">
            <a:avLst>
              <a:gd name="adj1" fmla="val 12671"/>
              <a:gd name="adj2" fmla="val -156919"/>
              <a:gd name="adj3" fmla="val 16667"/>
            </a:avLst>
          </a:prstGeom>
          <a:solidFill>
            <a:srgbClr val="92D05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Comic Sans MS" pitchFamily="66" charset="0"/>
              </a:rPr>
              <a:t>Pattern signature</a:t>
            </a:r>
            <a:br>
              <a:rPr lang="en-GB" sz="2800" dirty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2800" dirty="0">
                <a:solidFill>
                  <a:schemeClr val="bg1"/>
                </a:solidFill>
                <a:latin typeface="Comic Sans MS" pitchFamily="66" charset="0"/>
              </a:rPr>
              <a:t>Brings ‘a’ into scope</a:t>
            </a:r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B37A51E8-5EEA-4F31-9E7F-C7D47779943E}"/>
              </a:ext>
            </a:extLst>
          </p:cNvPr>
          <p:cNvSpPr/>
          <p:nvPr/>
        </p:nvSpPr>
        <p:spPr>
          <a:xfrm>
            <a:off x="7393018" y="5108447"/>
            <a:ext cx="4058755" cy="1055608"/>
          </a:xfrm>
          <a:prstGeom prst="wedgeRoundRectCallout">
            <a:avLst>
              <a:gd name="adj1" fmla="val -31314"/>
              <a:gd name="adj2" fmla="val -154856"/>
              <a:gd name="adj3" fmla="val 16667"/>
            </a:avLst>
          </a:prstGeom>
          <a:solidFill>
            <a:srgbClr val="92D05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Comic Sans MS" pitchFamily="66" charset="0"/>
              </a:rPr>
              <a:t>Ordinary signature</a:t>
            </a:r>
          </a:p>
          <a:p>
            <a:pPr algn="ctr"/>
            <a:r>
              <a:rPr lang="en-GB" sz="2800" dirty="0">
                <a:solidFill>
                  <a:schemeClr val="bg1"/>
                </a:solidFill>
                <a:latin typeface="Comic Sans MS" pitchFamily="66" charset="0"/>
              </a:rPr>
              <a:t>Uses ‘a’</a:t>
            </a:r>
          </a:p>
        </p:txBody>
      </p:sp>
      <p:sp>
        <p:nvSpPr>
          <p:cNvPr id="7" name="Star: 6 Points 6">
            <a:extLst>
              <a:ext uri="{FF2B5EF4-FFF2-40B4-BE49-F238E27FC236}">
                <a16:creationId xmlns:a16="http://schemas.microsoft.com/office/drawing/2014/main" id="{6B92DBD4-861B-43FF-BBC2-30F3B6304989}"/>
              </a:ext>
            </a:extLst>
          </p:cNvPr>
          <p:cNvSpPr/>
          <p:nvPr/>
        </p:nvSpPr>
        <p:spPr>
          <a:xfrm>
            <a:off x="9267372" y="2832584"/>
            <a:ext cx="2478646" cy="1650742"/>
          </a:xfrm>
          <a:prstGeom prst="star6">
            <a:avLst/>
          </a:prstGeom>
          <a:solidFill>
            <a:srgbClr val="CCECFF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  <a:latin typeface="Comic Sans MS" pitchFamily="66" charset="0"/>
              </a:rPr>
              <a:t>‘a’ stands for ‘Int’</a:t>
            </a:r>
          </a:p>
        </p:txBody>
      </p:sp>
    </p:spTree>
    <p:extLst>
      <p:ext uri="{BB962C8B-B14F-4D97-AF65-F5344CB8AC3E}">
        <p14:creationId xmlns:p14="http://schemas.microsoft.com/office/powerpoint/2010/main" val="3712383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E3EED-5F38-41A8-A19D-A1D461811C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GHC Activity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92044A52-20C0-42D0-8397-B3012BB5CF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42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66A4C-7C33-4D06-B33A-CA92DB665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New contributors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F8E1989-0859-48D1-80F5-419FCAAFB3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782860"/>
              </p:ext>
            </p:extLst>
          </p:nvPr>
        </p:nvGraphicFramePr>
        <p:xfrm>
          <a:off x="2590800" y="1640114"/>
          <a:ext cx="7474857" cy="4974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320142">
                  <a:extLst>
                    <a:ext uri="{9D8B030D-6E8A-4147-A177-3AD203B41FA5}">
                      <a16:colId xmlns:a16="http://schemas.microsoft.com/office/drawing/2014/main" val="3606105891"/>
                    </a:ext>
                  </a:extLst>
                </a:gridCol>
                <a:gridCol w="4154715">
                  <a:extLst>
                    <a:ext uri="{9D8B030D-6E8A-4147-A177-3AD203B41FA5}">
                      <a16:colId xmlns:a16="http://schemas.microsoft.com/office/drawing/2014/main" val="700213156"/>
                    </a:ext>
                  </a:extLst>
                </a:gridCol>
              </a:tblGrid>
              <a:tr h="976021"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2" algn="ctr"/>
                      <a:r>
                        <a:rPr lang="en-GB" sz="3200" dirty="0"/>
                        <a:t>New contributors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765255"/>
                  </a:ext>
                </a:extLst>
              </a:tr>
              <a:tr h="6513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0" u="none" strike="noStrike" dirty="0">
                          <a:effectLst/>
                        </a:rPr>
                        <a:t>2013 - 2014</a:t>
                      </a:r>
                      <a:endParaRPr lang="en-GB" sz="4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0" u="none" strike="noStrike" dirty="0">
                          <a:effectLst/>
                        </a:rPr>
                        <a:t>60</a:t>
                      </a:r>
                      <a:endParaRPr lang="en-GB" sz="4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4190649185"/>
                  </a:ext>
                </a:extLst>
              </a:tr>
              <a:tr h="6513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0" u="none" strike="noStrike" dirty="0">
                          <a:effectLst/>
                        </a:rPr>
                        <a:t>2014 - 2015</a:t>
                      </a:r>
                      <a:endParaRPr lang="en-GB" sz="4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0" u="none" strike="noStrike">
                          <a:effectLst/>
                        </a:rPr>
                        <a:t>70</a:t>
                      </a:r>
                      <a:endParaRPr lang="en-GB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619725829"/>
                  </a:ext>
                </a:extLst>
              </a:tr>
              <a:tr h="6513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0" u="none" strike="noStrike" dirty="0">
                          <a:effectLst/>
                        </a:rPr>
                        <a:t>2015 - 2016</a:t>
                      </a:r>
                      <a:endParaRPr lang="en-GB" sz="4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0" u="none" strike="noStrike">
                          <a:effectLst/>
                        </a:rPr>
                        <a:t>54</a:t>
                      </a:r>
                      <a:endParaRPr lang="en-GB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044514383"/>
                  </a:ext>
                </a:extLst>
              </a:tr>
              <a:tr h="6513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0" u="none" strike="noStrike" dirty="0">
                          <a:effectLst/>
                        </a:rPr>
                        <a:t>2016 - 2017</a:t>
                      </a:r>
                      <a:endParaRPr lang="en-GB" sz="4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0" u="none" strike="noStrike" dirty="0">
                          <a:effectLst/>
                        </a:rPr>
                        <a:t>69</a:t>
                      </a:r>
                      <a:endParaRPr lang="en-GB" sz="4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419172546"/>
                  </a:ext>
                </a:extLst>
              </a:tr>
              <a:tr h="6513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0" u="none" strike="noStrike" dirty="0">
                          <a:effectLst/>
                        </a:rPr>
                        <a:t>2017 - 2018</a:t>
                      </a:r>
                      <a:endParaRPr lang="en-GB" sz="4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0" u="none" strike="noStrike" dirty="0">
                          <a:effectLst/>
                        </a:rPr>
                        <a:t>65</a:t>
                      </a:r>
                      <a:endParaRPr lang="en-GB" sz="4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823702383"/>
                  </a:ext>
                </a:extLst>
              </a:tr>
              <a:tr h="6513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0" u="none" strike="noStrike" dirty="0">
                          <a:effectLst/>
                        </a:rPr>
                        <a:t>2018 - 2019</a:t>
                      </a:r>
                      <a:endParaRPr lang="en-GB" sz="4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0" u="none" strike="noStrike" dirty="0">
                          <a:effectLst/>
                        </a:rPr>
                        <a:t>73</a:t>
                      </a:r>
                      <a:endParaRPr lang="en-GB" sz="4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321291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7079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DF55F-153D-4854-95BF-9DDB171A3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New merge requests in 2019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CE995541-5E90-49DA-9FED-4DCB8FD67AB6}"/>
              </a:ext>
            </a:extLst>
          </p:cNvPr>
          <p:cNvGraphicFramePr>
            <a:graphicFrameLocks/>
          </p:cNvGraphicFramePr>
          <p:nvPr/>
        </p:nvGraphicFramePr>
        <p:xfrm>
          <a:off x="1785255" y="1313543"/>
          <a:ext cx="8142516" cy="4988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194133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ustom 1">
      <a:dk1>
        <a:sysClr val="windowText" lastClr="000000"/>
      </a:dk1>
      <a:lt1>
        <a:sysClr val="window" lastClr="FFFFFF"/>
      </a:lt1>
      <a:dk2>
        <a:srgbClr val="002060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FFC000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>
        <a:ln w="9525">
          <a:solidFill>
            <a:schemeClr val="bg1"/>
          </a:solidFill>
        </a:ln>
      </a:spPr>
      <a:bodyPr wrap="square" rtlCol="0" anchor="ctr">
        <a:spAutoFit/>
      </a:bodyPr>
      <a:lstStyle>
        <a:defPPr algn="ctr">
          <a:defRPr dirty="0" smtClean="0">
            <a:solidFill>
              <a:schemeClr val="bg1"/>
            </a:solidFill>
            <a:latin typeface="Comic Sans MS" pitchFamily="66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61041</TotalTime>
  <Words>773</Words>
  <Application>Microsoft Office PowerPoint</Application>
  <PresentationFormat>Widescreen</PresentationFormat>
  <Paragraphs>187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Arial</vt:lpstr>
      <vt:lpstr>Book Antiqua</vt:lpstr>
      <vt:lpstr>Calibri</vt:lpstr>
      <vt:lpstr>Comic Sans MS</vt:lpstr>
      <vt:lpstr>Courier New</vt:lpstr>
      <vt:lpstr>Lucida Sans</vt:lpstr>
      <vt:lpstr>Wingdings</vt:lpstr>
      <vt:lpstr>Wingdings 2</vt:lpstr>
      <vt:lpstr>Wingdings 3</vt:lpstr>
      <vt:lpstr>Apex</vt:lpstr>
      <vt:lpstr>The state of GHC</vt:lpstr>
      <vt:lpstr>GHC releases</vt:lpstr>
      <vt:lpstr>GHC releases</vt:lpstr>
      <vt:lpstr>GHC releases</vt:lpstr>
      <vt:lpstr>GHC releases</vt:lpstr>
      <vt:lpstr>GHC releases</vt:lpstr>
      <vt:lpstr>GHC Activity</vt:lpstr>
      <vt:lpstr>New contributors</vt:lpstr>
      <vt:lpstr>New merge requests in 2019</vt:lpstr>
      <vt:lpstr>New issues</vt:lpstr>
      <vt:lpstr>What’s cooking</vt:lpstr>
      <vt:lpstr>What’s cooking</vt:lpstr>
      <vt:lpstr>What’s cooking</vt:lpstr>
      <vt:lpstr>What’s cooking</vt:lpstr>
      <vt:lpstr>More things cooking…</vt:lpstr>
      <vt:lpstr>GHC proposals</vt:lpstr>
      <vt:lpstr>GHC proposals stats</vt:lpstr>
      <vt:lpstr>Accepted proposals in the last year</vt:lpstr>
      <vt:lpstr>Accepted proposals in the last year</vt:lpstr>
      <vt:lpstr>Members of the steering committee</vt:lpstr>
      <vt:lpstr>Failures and open questions</vt:lpstr>
      <vt:lpstr>GHC Devops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taste of Haskell</dc:title>
  <dc:creator>Simon Peyton Jones</dc:creator>
  <cp:lastModifiedBy>Simon Peyton Jones</cp:lastModifiedBy>
  <cp:revision>1589</cp:revision>
  <dcterms:created xsi:type="dcterms:W3CDTF">2007-06-26T16:41:16Z</dcterms:created>
  <dcterms:modified xsi:type="dcterms:W3CDTF">2019-08-23T17:11:58Z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simonpj@microsoft.com</vt:lpwstr>
  </property>
  <property fmtid="{D5CDD505-2E9C-101B-9397-08002B2CF9AE}" pid="5" name="MSIP_Label_f42aa342-8706-4288-bd11-ebb85995028c_SetDate">
    <vt:lpwstr>2019-08-22T06:29:51.3705482Z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ActionId">
    <vt:lpwstr>bd2797f9-cbc6-47e0-a3d5-31e37e60ef58</vt:lpwstr>
  </property>
  <property fmtid="{D5CDD505-2E9C-101B-9397-08002B2CF9AE}" pid="9" name="MSIP_Label_f42aa342-8706-4288-bd11-ebb85995028c_Extended_MSFT_Method">
    <vt:lpwstr>Automatic</vt:lpwstr>
  </property>
  <property fmtid="{D5CDD505-2E9C-101B-9397-08002B2CF9AE}" pid="10" name="Sensitivity">
    <vt:lpwstr>General</vt:lpwstr>
  </property>
</Properties>
</file>